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70" r:id="rId1"/>
    <p:sldMasterId id="2147483671" r:id="rId2"/>
  </p:sldMasterIdLst>
  <p:notesMasterIdLst>
    <p:notesMasterId r:id="rId15"/>
  </p:notesMasterIdLst>
  <p:sldIdLst>
    <p:sldId id="256" r:id="rId3"/>
    <p:sldId id="257" r:id="rId4"/>
    <p:sldId id="258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="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="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7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63861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://i01.i.aliimg.com/wsphoto/v1/1418977921_1/Sunnysky-X4108S-font-b-KV-b-font-380-480-600-multi-rotor-copter-font-b-brushless.jpg_220x220.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9095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7699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8443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5453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325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6772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097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4446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8347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449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2000" b="0" i="0" u="none" strike="noStrike" cap="none" baseline="0"/>
              <a:t>Sensors – but there are more</a:t>
            </a:r>
          </a:p>
          <a:p>
            <a:endParaRPr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-US" sz="2000" b="0" i="0" u="none" strike="noStrike" cap="none" baseline="0"/>
              <a:t>Talk about the flight controller more and what it does. Why did we pick it, why is it important?</a:t>
            </a:r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-US" sz="2000" b="0" i="0" u="none" strike="noStrike" cap="none" baseline="0"/>
              <a:t>(gps, waypoints, autonomous flight, etc)</a:t>
            </a:r>
          </a:p>
          <a:p>
            <a:endParaRPr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-US" sz="2000" b="0" i="0" u="none" strike="noStrike" cap="none" baseline="0"/>
              <a:t>Depending on what you plan on doing with UAV, every flight controller has it’s application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0503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hlinkClick r:id="rId3"/>
              </a:rPr>
              <a:t>http://i01.i.aliimg.com/wsphoto/v1/1418977921_1/Sunnysky-X4108S-font-b-KV-b-font-380-480-600-multi-rotor-copter-font-b-brushless.jpg_220x220.jpg</a:t>
            </a:r>
            <a:endParaRPr dirty="0"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247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 rot="5400000">
            <a:off x="4229099" y="2400299"/>
            <a:ext cx="68580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 rot="5400000">
            <a:off x="38100" y="419100"/>
            <a:ext cx="685800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6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 rot="5400000">
            <a:off x="4410868" y="2499518"/>
            <a:ext cx="6151561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 rot="5400000">
            <a:off x="448468" y="632618"/>
            <a:ext cx="6151561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>
  <p:cSld name="Title and Vertical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85800" y="395287"/>
            <a:ext cx="7772400" cy="326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 rot="5400000">
            <a:off x="3191668" y="1280318"/>
            <a:ext cx="2760662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>
  <p:cSld name="Picture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>
  <p:cSld name="Content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85800" y="395287"/>
            <a:ext cx="7772400" cy="326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685800" y="395287"/>
            <a:ext cx="7772400" cy="326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3786187"/>
            <a:ext cx="3809999" cy="27606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648200" y="3786187"/>
            <a:ext cx="3809999" cy="27606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>
  <p:cSld name="Title and Vertical Tex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6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 rot="5400000">
            <a:off x="1943099" y="114299"/>
            <a:ext cx="5257799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685800" y="395287"/>
            <a:ext cx="7772400" cy="326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3786187"/>
            <a:ext cx="7772400" cy="27606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>
  <p:cSld name="Picture with Capti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>
  <p:cSld name="Content with Captio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6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>
  <p:cSld name="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6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6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marR="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marR="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marR="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marR="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85800" y="395287"/>
            <a:ext cx="7772400" cy="326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3786187"/>
            <a:ext cx="7772400" cy="27606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marR="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marR="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marR="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marR="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4.jpeg"/><Relationship Id="rId6" Type="http://schemas.openxmlformats.org/officeDocument/2006/relationships/image" Target="../media/image2.pn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hyperlink" Target="https://www.youtube.com/channel/UCqM7uVuvtlsHHD4L7RwV3yA/videos" TargetMode="External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4267200" y="5562600"/>
            <a:ext cx="650861" cy="1181088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217303" y="2362200"/>
            <a:ext cx="4709400" cy="1098600"/>
          </a:xfrm>
          <a:prstGeom prst="rect">
            <a:avLst/>
          </a:prstGeom>
          <a:noFill/>
          <a:ln>
            <a:noFill/>
          </a:ln>
        </p:spPr>
        <p:txBody>
          <a:bodyPr lIns="88900" tIns="88900" rIns="88900" bIns="88900" anchor="t" anchorCtr="0">
            <a:noAutofit/>
          </a:bodyPr>
          <a:lstStyle/>
          <a:p>
            <a:pPr marL="1905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25000"/>
              <a:buFont typeface="Arial"/>
              <a:buNone/>
            </a:pPr>
            <a:r>
              <a:rPr lang="en-US" sz="3000" b="0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Pima Community College</a:t>
            </a:r>
          </a:p>
          <a:p>
            <a:pPr marL="1905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25000"/>
              <a:buFont typeface="Arial"/>
              <a:buNone/>
            </a:pPr>
            <a:r>
              <a:rPr lang="en-US" sz="3000" b="0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4/12/14</a:t>
            </a:r>
          </a:p>
        </p:txBody>
      </p:sp>
      <p:sp>
        <p:nvSpPr>
          <p:cNvPr id="86" name="Shape 86"/>
          <p:cNvSpPr/>
          <p:nvPr/>
        </p:nvSpPr>
        <p:spPr>
          <a:xfrm>
            <a:off x="7439825" y="5635625"/>
            <a:ext cx="1127142" cy="946133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87" name="Shape 87"/>
          <p:cNvSpPr/>
          <p:nvPr/>
        </p:nvSpPr>
        <p:spPr>
          <a:xfrm>
            <a:off x="424662" y="5541175"/>
            <a:ext cx="1158894" cy="1135079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004600" y="3167725"/>
            <a:ext cx="4709393" cy="1855224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txBody>
          <a:bodyPr lIns="88900" tIns="88900" rIns="88900" bIns="88900" anchor="b" anchorCtr="0">
            <a:noAutofit/>
          </a:bodyPr>
          <a:lstStyle/>
          <a:p>
            <a:pPr marL="228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8563" y="3733562"/>
            <a:ext cx="37068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algn="ctr">
              <a:buClr>
                <a:srgbClr val="000000"/>
              </a:buClr>
              <a:buSzPct val="25000"/>
            </a:pPr>
            <a:r>
              <a:rPr lang="en-US" sz="2000" b="1" dirty="0"/>
              <a:t>Team Members</a:t>
            </a:r>
          </a:p>
          <a:p>
            <a:pPr marL="457200" lvl="0" indent="-228600" algn="ctr"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</a:rPr>
              <a:t>Nick </a:t>
            </a:r>
            <a:r>
              <a:rPr lang="en-US" sz="1800" dirty="0" err="1">
                <a:solidFill>
                  <a:schemeClr val="dk1"/>
                </a:solidFill>
              </a:rPr>
              <a:t>Patzke</a:t>
            </a:r>
            <a:endParaRPr lang="en-US" sz="1800" dirty="0">
              <a:solidFill>
                <a:schemeClr val="dk1"/>
              </a:solidFill>
            </a:endParaRPr>
          </a:p>
          <a:p>
            <a:pPr marL="457200" lvl="0" indent="-228600" algn="ctr"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</a:rPr>
              <a:t>Gustavo Guerrero</a:t>
            </a:r>
          </a:p>
          <a:p>
            <a:pPr marL="457200" lvl="0" indent="-228600" algn="ctr"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</a:rPr>
              <a:t>Nick Morris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3927" y="152400"/>
            <a:ext cx="63161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UAV Design, Manufacture and Applications</a:t>
            </a:r>
            <a:b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 Arizona NASA Space Grant Undergraduate Research Internship Symposium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FF00">
                <a:alpha val="21000"/>
              </a:srgbClr>
            </a:gs>
          </a:gsLst>
          <a:lin ang="15000000" scaled="0"/>
          <a:tileRect/>
        </a:gra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 rotWithShape="1">
          <a:blip r:embed="rId3"/>
          <a:srcRect l="2725" t="12856" r="2316" b="11648"/>
          <a:stretch/>
        </p:blipFill>
        <p:spPr>
          <a:xfrm>
            <a:off x="1295400" y="1299300"/>
            <a:ext cx="2679000" cy="2129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33363" y="3429000"/>
            <a:ext cx="2793507" cy="1862338"/>
          </a:xfrm>
          <a:prstGeom prst="rect">
            <a:avLst/>
          </a:prstGeom>
        </p:spPr>
      </p:pic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1219200" y="304800"/>
            <a:ext cx="6705599" cy="685799"/>
          </a:xfrm>
          <a:prstGeom prst="rect">
            <a:avLst/>
          </a:prstGeom>
          <a:solidFill>
            <a:srgbClr val="A6A6A6">
              <a:alpha val="69803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US" sz="2800" b="1" i="0" u="none" strike="noStrike" cap="non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Sensors and Applications</a:t>
            </a:r>
          </a:p>
        </p:txBody>
      </p:sp>
      <p:sp>
        <p:nvSpPr>
          <p:cNvPr id="189" name="Shape 189"/>
          <p:cNvSpPr/>
          <p:nvPr/>
        </p:nvSpPr>
        <p:spPr>
          <a:xfrm>
            <a:off x="477084" y="5488583"/>
            <a:ext cx="1028231" cy="1081147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5">
              <a:alphaModFix amt="78999"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4026870" y="5467414"/>
            <a:ext cx="636693" cy="1124997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6">
              <a:alphaModFix amt="78999"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7543800" y="5579309"/>
            <a:ext cx="1102566" cy="901207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7">
              <a:alphaModFix amt="78999"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267200" y="1515422"/>
            <a:ext cx="3921966" cy="3589978"/>
          </a:xfrm>
          <a:prstGeom prst="rect">
            <a:avLst/>
          </a:prstGeom>
          <a:solidFill>
            <a:srgbClr val="A6A6A6">
              <a:alpha val="75686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b="0" i="0" u="none" strike="noStrike" cap="none" baseline="0" dirty="0">
                <a:solidFill>
                  <a:schemeClr val="tx1"/>
                </a:solidFill>
                <a:sym typeface="Arial"/>
              </a:rPr>
              <a:t>Camera </a:t>
            </a:r>
            <a:r>
              <a:rPr lang="en-US" sz="2000" b="0" i="0" u="none" strike="noStrike" cap="none" baseline="0" dirty="0" smtClean="0">
                <a:solidFill>
                  <a:schemeClr val="tx1"/>
                </a:solidFill>
                <a:sym typeface="Arial"/>
              </a:rPr>
              <a:t>Imagery</a:t>
            </a:r>
            <a:endParaRPr lang="en-US" sz="2000" dirty="0">
              <a:solidFill>
                <a:schemeClr val="tx1"/>
              </a:solidFill>
            </a:endParaRPr>
          </a:p>
          <a:p>
            <a:pPr marL="398463" lvl="2" indent="-174625"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sym typeface="Arial"/>
              </a:rPr>
              <a:t>Photography</a:t>
            </a:r>
            <a:r>
              <a:rPr lang="en-US" sz="2000" dirty="0" smtClean="0">
                <a:solidFill>
                  <a:schemeClr val="tx1"/>
                </a:solidFill>
              </a:rPr>
              <a:t>/Film</a:t>
            </a:r>
          </a:p>
          <a:p>
            <a:pPr marL="398463" lvl="2" indent="-174625"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sym typeface="Arial"/>
              </a:rPr>
              <a:t>3D and thermal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sym typeface="Arial"/>
              </a:rPr>
              <a:t>mapping</a:t>
            </a:r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b="0" i="0" u="none" strike="noStrike" cap="none" baseline="0" dirty="0">
                <a:solidFill>
                  <a:schemeClr val="tx1"/>
                </a:solidFill>
                <a:sym typeface="Arial"/>
              </a:rPr>
              <a:t>Thermal </a:t>
            </a:r>
            <a:r>
              <a:rPr lang="en-US" sz="2000" dirty="0">
                <a:solidFill>
                  <a:schemeClr val="tx1"/>
                </a:solidFill>
              </a:rPr>
              <a:t>Imaging</a:t>
            </a:r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sym typeface="Arial"/>
              </a:rPr>
              <a:t>NDVI </a:t>
            </a:r>
            <a:endParaRPr lang="en-US" sz="2000" b="0" i="0" u="none" strike="noStrike" cap="none" baseline="0" dirty="0">
              <a:solidFill>
                <a:schemeClr val="tx1"/>
              </a:solidFill>
              <a:sym typeface="Arial"/>
            </a:endParaRPr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b="0" i="0" u="none" strike="noStrike" cap="none" baseline="0" dirty="0">
                <a:solidFill>
                  <a:schemeClr val="tx1"/>
                </a:solidFill>
                <a:sym typeface="Arial"/>
              </a:rPr>
              <a:t>RF receivers (wildlife tracking)</a:t>
            </a:r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Agricultural</a:t>
            </a:r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Geiger counter</a:t>
            </a:r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Search and Rescue</a:t>
            </a:r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HAZMAT/Disaster Scout</a:t>
            </a:r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5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And so much more…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2241703" y="304800"/>
            <a:ext cx="4739462" cy="685799"/>
          </a:xfrm>
          <a:prstGeom prst="rect">
            <a:avLst/>
          </a:prstGeom>
          <a:solidFill>
            <a:srgbClr val="A6A6A6">
              <a:alpha val="69800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28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Summary</a:t>
            </a:r>
          </a:p>
        </p:txBody>
      </p:sp>
      <p:grpSp>
        <p:nvGrpSpPr>
          <p:cNvPr id="199" name="Shape 199"/>
          <p:cNvGrpSpPr/>
          <p:nvPr/>
        </p:nvGrpSpPr>
        <p:grpSpPr>
          <a:xfrm>
            <a:off x="633711" y="5428203"/>
            <a:ext cx="7900689" cy="1124997"/>
            <a:chOff x="0" y="0"/>
            <a:chExt cx="2147483647" cy="2147483647"/>
          </a:xfrm>
        </p:grpSpPr>
        <p:sp>
          <p:nvSpPr>
            <p:cNvPr id="200" name="Shape 200"/>
            <p:cNvSpPr/>
            <p:nvPr/>
          </p:nvSpPr>
          <p:spPr>
            <a:xfrm>
              <a:off x="0" y="40409881"/>
              <a:ext cx="300031223" cy="206377883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996928183" y="0"/>
              <a:ext cx="168510690" cy="214748364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889765408" y="213594065"/>
              <a:ext cx="257718239" cy="1720295516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6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</p:grp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2209800" y="1503252"/>
            <a:ext cx="4800600" cy="3221148"/>
          </a:xfrm>
          <a:prstGeom prst="rect">
            <a:avLst/>
          </a:prstGeom>
          <a:solidFill>
            <a:srgbClr val="A6A6A6">
              <a:alpha val="49800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lvl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Motivation</a:t>
            </a:r>
            <a:endParaRPr lang="en-US" sz="2800" dirty="0">
              <a:solidFill>
                <a:schemeClr val="tx1"/>
              </a:solidFill>
            </a:endParaRPr>
          </a:p>
          <a:p>
            <a:pPr lvl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</a:rPr>
              <a:t>The Quad</a:t>
            </a:r>
          </a:p>
          <a:p>
            <a:pPr lvl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</a:rPr>
              <a:t>Design Process</a:t>
            </a:r>
          </a:p>
          <a:p>
            <a:pPr lvl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</a:rPr>
              <a:t>Sample Test Data </a:t>
            </a:r>
          </a:p>
          <a:p>
            <a:pPr lvl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</a:rPr>
              <a:t>Key Components</a:t>
            </a:r>
          </a:p>
          <a:p>
            <a:pPr lvl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</a:rPr>
              <a:t>Sensors</a:t>
            </a:r>
          </a:p>
          <a:p>
            <a:pPr lvl="0" algn="ctr" rtl="0">
              <a:buSzPct val="25000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Applications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066800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YOUTUBE CHANNEL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838200" y="371476"/>
            <a:ext cx="8229600" cy="923924"/>
          </a:xfrm>
          <a:prstGeom prst="rect">
            <a:avLst/>
          </a:prstGeom>
          <a:noFill/>
          <a:ln>
            <a:noFill/>
          </a:ln>
        </p:spPr>
        <p:txBody>
          <a:bodyPr lIns="88900" tIns="88900" rIns="88900" bIns="88900" anchor="b" anchorCtr="0">
            <a:noAutofit/>
          </a:bodyPr>
          <a:lstStyle/>
          <a:p>
            <a:pPr marL="228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Acknowledgements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1571550" y="1669698"/>
            <a:ext cx="6000899" cy="3283302"/>
          </a:xfrm>
          <a:prstGeom prst="rect">
            <a:avLst/>
          </a:prstGeom>
          <a:solidFill>
            <a:srgbClr val="A6A6A6">
              <a:alpha val="7569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Pima </a:t>
            </a:r>
            <a:r>
              <a:rPr lang="en-US" sz="3000" dirty="0">
                <a:solidFill>
                  <a:schemeClr val="tx1"/>
                </a:solidFill>
              </a:rPr>
              <a:t>Community College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Prof. Michael </a:t>
            </a:r>
            <a:r>
              <a:rPr lang="en-US" sz="3000" dirty="0">
                <a:solidFill>
                  <a:schemeClr val="tx1"/>
                </a:solidFill>
              </a:rPr>
              <a:t>Sampogna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Dr. Denise Meeks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Jack Crabtree, ANSR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Susan Brew, UA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Arizona NASA Space Grant</a:t>
            </a:r>
          </a:p>
        </p:txBody>
      </p:sp>
      <p:sp>
        <p:nvSpPr>
          <p:cNvPr id="210" name="Shape 210"/>
          <p:cNvSpPr/>
          <p:nvPr/>
        </p:nvSpPr>
        <p:spPr>
          <a:xfrm>
            <a:off x="4246562" y="5518150"/>
            <a:ext cx="650874" cy="11811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7331075" y="5635625"/>
            <a:ext cx="1127125" cy="94615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315912" y="5540375"/>
            <a:ext cx="1158874" cy="1135061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219200" y="304800"/>
            <a:ext cx="6705599" cy="685799"/>
          </a:xfrm>
          <a:prstGeom prst="rect">
            <a:avLst/>
          </a:prstGeom>
          <a:solidFill>
            <a:srgbClr val="A6A6A6">
              <a:alpha val="69803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2800" b="1" i="0" u="none" strike="noStrike" cap="non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Overview</a:t>
            </a:r>
          </a:p>
        </p:txBody>
      </p:sp>
      <p:grpSp>
        <p:nvGrpSpPr>
          <p:cNvPr id="94" name="Shape 94"/>
          <p:cNvGrpSpPr/>
          <p:nvPr/>
        </p:nvGrpSpPr>
        <p:grpSpPr>
          <a:xfrm>
            <a:off x="621656" y="5452125"/>
            <a:ext cx="7900689" cy="1124997"/>
            <a:chOff x="0" y="0"/>
            <a:chExt cx="2147483647" cy="2147483647"/>
          </a:xfrm>
        </p:grpSpPr>
        <p:sp>
          <p:nvSpPr>
            <p:cNvPr id="95" name="Shape 95"/>
            <p:cNvSpPr/>
            <p:nvPr/>
          </p:nvSpPr>
          <p:spPr>
            <a:xfrm>
              <a:off x="0" y="41865820"/>
              <a:ext cx="300031223" cy="206377883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997743612" y="0"/>
              <a:ext cx="168510690" cy="214748364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1855672456" y="215049324"/>
              <a:ext cx="291811190" cy="172029605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6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</p:grp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024900" y="1849950"/>
            <a:ext cx="3094199" cy="3103050"/>
          </a:xfrm>
          <a:prstGeom prst="rect">
            <a:avLst/>
          </a:prstGeom>
          <a:solidFill>
            <a:srgbClr val="A6A6A6">
              <a:alpha val="49803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baseline="0" dirty="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
</a:t>
            </a:r>
            <a:r>
              <a:rPr lang="en-US" sz="2200" b="0" i="0" u="none" strike="noStrike" cap="none" baseline="0" dirty="0" smtClean="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endParaRPr lang="en-US" sz="2200" b="0" i="0" u="none" strike="noStrike" cap="none" baseline="0" dirty="0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200" dirty="0">
                <a:solidFill>
                  <a:srgbClr val="EFEFEF"/>
                </a:solidFill>
              </a:rPr>
              <a:t>The Quad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200" b="0" i="0" u="none" strike="noStrike" cap="none" baseline="0" dirty="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Design Process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200" dirty="0">
                <a:solidFill>
                  <a:srgbClr val="EFEFEF"/>
                </a:solidFill>
              </a:rPr>
              <a:t>Sample Test Data 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200" b="0" i="0" u="none" strike="noStrike" cap="none" baseline="0" dirty="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Key Components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200" b="0" i="0" u="none" strike="noStrike" cap="none" baseline="0" dirty="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Sensors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200" b="0" i="0" u="none" strike="noStrike" cap="none" baseline="0" dirty="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200" dirty="0">
                <a:solidFill>
                  <a:srgbClr val="EFEFEF"/>
                </a:solidFill>
              </a:rPr>
              <a:t>Summary</a:t>
            </a:r>
          </a:p>
          <a:p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219200" y="304800"/>
            <a:ext cx="6705599" cy="685799"/>
          </a:xfrm>
          <a:prstGeom prst="rect">
            <a:avLst/>
          </a:prstGeom>
          <a:solidFill>
            <a:srgbClr val="404040">
              <a:alpha val="49803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US" sz="2800" b="1" i="0" u="none" strike="noStrike" cap="none" baseline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Mission and Motivation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229600" cy="3352800"/>
          </a:xfrm>
          <a:prstGeom prst="rect">
            <a:avLst/>
          </a:prstGeom>
          <a:solidFill>
            <a:srgbClr val="404040">
              <a:alpha val="49803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Apply physics and engineering concepts to optimize </a:t>
            </a:r>
            <a:r>
              <a:rPr lang="en-US" sz="2000" b="0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performance.</a:t>
            </a:r>
            <a:endParaRPr lang="en-US" sz="20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dirty="0"/>
          </a:p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 and Manufacture UAV capable of: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Spanning section of Grand Canyon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Capturing Still Photos and HD Video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Adding</a:t>
            </a:r>
            <a:r>
              <a:rPr lang="en-US" sz="20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sensors or additional payload</a:t>
            </a:r>
          </a:p>
          <a:p>
            <a:endParaRPr dirty="0"/>
          </a:p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Test the feasibility of UAV systems for: 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Remote or inaccessible location monitoring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Topographical style </a:t>
            </a:r>
            <a:r>
              <a:rPr lang="en-US" sz="2000" b="0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mapping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lt1"/>
                </a:solidFill>
              </a:rPr>
              <a:t>Longer distance missions</a:t>
            </a:r>
            <a:endParaRPr dirty="0" smtClean="0"/>
          </a:p>
          <a:p>
            <a:endParaRPr dirty="0"/>
          </a:p>
        </p:txBody>
      </p:sp>
      <p:grpSp>
        <p:nvGrpSpPr>
          <p:cNvPr id="105" name="Shape 105"/>
          <p:cNvGrpSpPr/>
          <p:nvPr/>
        </p:nvGrpSpPr>
        <p:grpSpPr>
          <a:xfrm>
            <a:off x="621656" y="5463712"/>
            <a:ext cx="7900689" cy="1124997"/>
            <a:chOff x="0" y="0"/>
            <a:chExt cx="2147483647" cy="2147483647"/>
          </a:xfrm>
        </p:grpSpPr>
        <p:sp>
          <p:nvSpPr>
            <p:cNvPr id="106" name="Shape 106"/>
            <p:cNvSpPr/>
            <p:nvPr/>
          </p:nvSpPr>
          <p:spPr>
            <a:xfrm>
              <a:off x="0" y="83694074"/>
              <a:ext cx="300031223" cy="206377883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989483969" y="0"/>
              <a:ext cx="168510690" cy="214748364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1855672456" y="256877578"/>
              <a:ext cx="291811190" cy="172029605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6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1219200" y="381000"/>
            <a:ext cx="6705599" cy="685799"/>
          </a:xfrm>
          <a:prstGeom prst="rect">
            <a:avLst/>
          </a:prstGeom>
          <a:solidFill>
            <a:srgbClr val="A6A6A6">
              <a:alpha val="69800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US"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UAV: The Quad-Copter </a:t>
            </a:r>
          </a:p>
        </p:txBody>
      </p:sp>
      <p:grpSp>
        <p:nvGrpSpPr>
          <p:cNvPr id="124" name="Shape 124"/>
          <p:cNvGrpSpPr/>
          <p:nvPr/>
        </p:nvGrpSpPr>
        <p:grpSpPr>
          <a:xfrm>
            <a:off x="621656" y="5295438"/>
            <a:ext cx="7900689" cy="1124997"/>
            <a:chOff x="0" y="0"/>
            <a:chExt cx="2147483647" cy="2147483647"/>
          </a:xfrm>
        </p:grpSpPr>
        <p:sp>
          <p:nvSpPr>
            <p:cNvPr id="125" name="Shape 125"/>
            <p:cNvSpPr/>
            <p:nvPr/>
          </p:nvSpPr>
          <p:spPr>
            <a:xfrm>
              <a:off x="0" y="40409881"/>
              <a:ext cx="300031223" cy="206377883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993595101" y="0"/>
              <a:ext cx="168510690" cy="214748364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1855672456" y="213593385"/>
              <a:ext cx="291811190" cy="172029605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</p:grp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636300" y="1442450"/>
            <a:ext cx="4083599" cy="3580800"/>
          </a:xfrm>
          <a:prstGeom prst="rect">
            <a:avLst/>
          </a:prstGeom>
          <a:solidFill>
            <a:srgbClr val="A6A6A6">
              <a:alpha val="49800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</a:rPr>
              <a:t>What is a “Quad Copter”?</a:t>
            </a:r>
          </a:p>
          <a:p>
            <a:pPr marL="457200" marR="0" lvl="0" indent="-330200" algn="l" rtl="0">
              <a:spcBef>
                <a:spcPts val="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A multi-rotor, multi-engine helicopter</a:t>
            </a:r>
          </a:p>
          <a:p>
            <a:endParaRPr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</a:rPr>
              <a:t>Why use a Quad?</a:t>
            </a:r>
          </a:p>
          <a:p>
            <a:pPr marL="457200" marR="0" lvl="0" indent="-330200" algn="l" rtl="0">
              <a:spcBef>
                <a:spcPts val="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Ability to hover and maintain position</a:t>
            </a:r>
          </a:p>
          <a:p>
            <a:pPr marL="457200" marR="0" lvl="0" indent="-330200" algn="l" rtl="0">
              <a:spcBef>
                <a:spcPts val="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Ability to carry various </a:t>
            </a:r>
            <a:r>
              <a:rPr lang="en-US" sz="1600" dirty="0" smtClean="0">
                <a:solidFill>
                  <a:schemeClr val="dk1"/>
                </a:solidFill>
              </a:rPr>
              <a:t>payloads</a:t>
            </a:r>
            <a:endParaRPr lang="en-US" sz="1600" dirty="0">
              <a:solidFill>
                <a:schemeClr val="dk1"/>
              </a:solidFill>
            </a:endParaRPr>
          </a:p>
          <a:p>
            <a:pPr marL="457200" marR="0" lvl="0" indent="-330200" algn="l" rtl="0">
              <a:spcBef>
                <a:spcPts val="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Limitations: flight time, limited payload weight, </a:t>
            </a:r>
            <a:r>
              <a:rPr lang="en-US" sz="1600" dirty="0" smtClean="0">
                <a:solidFill>
                  <a:schemeClr val="dk1"/>
                </a:solidFill>
              </a:rPr>
              <a:t>slower </a:t>
            </a:r>
            <a:r>
              <a:rPr lang="en-US" sz="1600" dirty="0">
                <a:solidFill>
                  <a:schemeClr val="dk1"/>
                </a:solidFill>
              </a:rPr>
              <a:t>than fixed wing. </a:t>
            </a:r>
          </a:p>
          <a:p>
            <a:endParaRPr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</a:rPr>
              <a:t>Buy (a kit) or </a:t>
            </a:r>
            <a:r>
              <a:rPr lang="en-US" sz="1800" dirty="0" smtClean="0">
                <a:solidFill>
                  <a:schemeClr val="dk1"/>
                </a:solidFill>
              </a:rPr>
              <a:t>build (from </a:t>
            </a:r>
            <a:r>
              <a:rPr lang="en-US" sz="1800" dirty="0">
                <a:solidFill>
                  <a:schemeClr val="dk1"/>
                </a:solidFill>
              </a:rPr>
              <a:t>scratch)?</a:t>
            </a:r>
          </a:p>
          <a:p>
            <a:pPr marL="457200" marR="0" lvl="0" indent="-330200" algn="l" rtl="0">
              <a:spcBef>
                <a:spcPts val="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</a:rPr>
              <a:t>Pros </a:t>
            </a:r>
            <a:r>
              <a:rPr lang="en-US" sz="1600" dirty="0">
                <a:solidFill>
                  <a:schemeClr val="dk1"/>
                </a:solidFill>
              </a:rPr>
              <a:t>and </a:t>
            </a:r>
            <a:r>
              <a:rPr lang="en-US" sz="1600" dirty="0" smtClean="0">
                <a:solidFill>
                  <a:schemeClr val="dk1"/>
                </a:solidFill>
              </a:rPr>
              <a:t>Cons </a:t>
            </a:r>
            <a:r>
              <a:rPr lang="en-US" sz="1600" dirty="0">
                <a:solidFill>
                  <a:schemeClr val="dk1"/>
                </a:solidFill>
              </a:rPr>
              <a:t>for both:</a:t>
            </a:r>
          </a:p>
          <a:p>
            <a:pPr marL="457200" marR="0" lvl="0" indent="-330200" algn="l" rtl="0">
              <a:spcBef>
                <a:spcPts val="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</a:rPr>
              <a:t>Crash-durability, </a:t>
            </a:r>
            <a:r>
              <a:rPr lang="en-US" sz="1600" dirty="0">
                <a:solidFill>
                  <a:schemeClr val="dk1"/>
                </a:solidFill>
              </a:rPr>
              <a:t>field </a:t>
            </a:r>
            <a:r>
              <a:rPr lang="en-US" sz="1600" dirty="0" smtClean="0">
                <a:solidFill>
                  <a:schemeClr val="dk1"/>
                </a:solidFill>
              </a:rPr>
              <a:t>reparability, </a:t>
            </a:r>
            <a:r>
              <a:rPr lang="en-US" sz="1600" dirty="0">
                <a:solidFill>
                  <a:schemeClr val="dk1"/>
                </a:solidFill>
              </a:rPr>
              <a:t>cost, modification/addition of payloads. </a:t>
            </a:r>
          </a:p>
          <a:p>
            <a:endParaRPr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6"/>
          <a:srcRect l="3312" t="11651" r="7410" b="9465"/>
          <a:stretch/>
        </p:blipFill>
        <p:spPr>
          <a:xfrm>
            <a:off x="384275" y="1672275"/>
            <a:ext cx="3989700" cy="3017700"/>
          </a:xfrm>
          <a:prstGeom prst="rect">
            <a:avLst/>
          </a:prstGeom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1219200" y="304800"/>
            <a:ext cx="6705599" cy="685799"/>
          </a:xfrm>
          <a:prstGeom prst="rect">
            <a:avLst/>
          </a:prstGeom>
          <a:solidFill>
            <a:srgbClr val="A6A6A6">
              <a:alpha val="69803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US" sz="2800" b="1" i="0" u="none" strike="noStrike" cap="non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 Process</a:t>
            </a:r>
          </a:p>
        </p:txBody>
      </p:sp>
      <p:grpSp>
        <p:nvGrpSpPr>
          <p:cNvPr id="135" name="Shape 135"/>
          <p:cNvGrpSpPr/>
          <p:nvPr/>
        </p:nvGrpSpPr>
        <p:grpSpPr>
          <a:xfrm>
            <a:off x="621656" y="5455488"/>
            <a:ext cx="7900689" cy="1124997"/>
            <a:chOff x="0" y="0"/>
            <a:chExt cx="2147483647" cy="2147483647"/>
          </a:xfrm>
        </p:grpSpPr>
        <p:sp>
          <p:nvSpPr>
            <p:cNvPr id="136" name="Shape 136"/>
            <p:cNvSpPr/>
            <p:nvPr/>
          </p:nvSpPr>
          <p:spPr>
            <a:xfrm>
              <a:off x="0" y="40409881"/>
              <a:ext cx="300031223" cy="206377883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989487426" y="0"/>
              <a:ext cx="168510690" cy="214748364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855672456" y="213593385"/>
              <a:ext cx="291811190" cy="172029605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</p:grp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457199" y="1066800"/>
            <a:ext cx="4495801" cy="4388688"/>
          </a:xfrm>
          <a:prstGeom prst="rect">
            <a:avLst/>
          </a:prstGeom>
          <a:solidFill>
            <a:srgbClr val="A6A6A6">
              <a:alpha val="75690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chemeClr val="tx1"/>
                </a:solidFill>
              </a:rPr>
              <a:t>First Build</a:t>
            </a:r>
          </a:p>
          <a:p>
            <a:pPr marL="115888" marR="0" lvl="0" indent="-1158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We need a Quad Copter</a:t>
            </a: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Research</a:t>
            </a:r>
          </a:p>
          <a:p>
            <a:pPr marL="342900" lvl="1" indent="-112713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Flight controller, motor and propeller (drive), radio communication, batteries, construction techniques, hardware</a:t>
            </a: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Brainstorm</a:t>
            </a:r>
          </a:p>
          <a:p>
            <a:pPr marL="346075" lvl="1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Frame geometry, component selection &amp; layout</a:t>
            </a: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Implementation</a:t>
            </a:r>
          </a:p>
          <a:p>
            <a:pPr marL="346075" lvl="1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H-frame components and layout</a:t>
            </a: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Build a prototype</a:t>
            </a: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Test and Redesign</a:t>
            </a:r>
          </a:p>
          <a:p>
            <a:pPr marL="346075" lvl="1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Testing- Large current draw limited flight time</a:t>
            </a:r>
          </a:p>
          <a:p>
            <a:pPr marL="346075" lvl="1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Redesign- Reduce current draw. Further research drive efficiency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272" t="21125" r="15585" b="4849"/>
          <a:stretch/>
        </p:blipFill>
        <p:spPr>
          <a:xfrm>
            <a:off x="4881983" y="1752600"/>
            <a:ext cx="4114800" cy="29614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1219200" y="304800"/>
            <a:ext cx="6705599" cy="685799"/>
          </a:xfrm>
          <a:prstGeom prst="rect">
            <a:avLst/>
          </a:prstGeom>
          <a:solidFill>
            <a:srgbClr val="A6A6A6">
              <a:alpha val="69803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US" sz="2800" b="1" i="0" u="none" strike="noStrike" cap="none" baseline="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Re-Design </a:t>
            </a:r>
            <a:r>
              <a:rPr lang="en-US" sz="2800" b="1" i="0" u="none" strike="noStrike" cap="non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</a:t>
            </a:r>
          </a:p>
        </p:txBody>
      </p:sp>
      <p:grpSp>
        <p:nvGrpSpPr>
          <p:cNvPr id="135" name="Shape 135"/>
          <p:cNvGrpSpPr/>
          <p:nvPr/>
        </p:nvGrpSpPr>
        <p:grpSpPr>
          <a:xfrm>
            <a:off x="621656" y="5455488"/>
            <a:ext cx="7900689" cy="1124997"/>
            <a:chOff x="0" y="0"/>
            <a:chExt cx="2147483647" cy="2147483647"/>
          </a:xfrm>
        </p:grpSpPr>
        <p:sp>
          <p:nvSpPr>
            <p:cNvPr id="136" name="Shape 136"/>
            <p:cNvSpPr/>
            <p:nvPr/>
          </p:nvSpPr>
          <p:spPr>
            <a:xfrm>
              <a:off x="0" y="40409881"/>
              <a:ext cx="300031223" cy="206377883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989487426" y="0"/>
              <a:ext cx="168510690" cy="214748364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855672456" y="213593385"/>
              <a:ext cx="291811190" cy="172029605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</p:grpSp>
      <p:sp>
        <p:nvSpPr>
          <p:cNvPr id="140" name="Shape 140"/>
          <p:cNvSpPr txBox="1">
            <a:spLocks noGrp="1"/>
          </p:cNvSpPr>
          <p:nvPr>
            <p:ph type="body" idx="4294967295"/>
          </p:nvPr>
        </p:nvSpPr>
        <p:spPr>
          <a:xfrm>
            <a:off x="228600" y="1077453"/>
            <a:ext cx="5372100" cy="4343399"/>
          </a:xfrm>
          <a:prstGeom prst="rect">
            <a:avLst/>
          </a:prstGeom>
          <a:solidFill>
            <a:srgbClr val="A6A6A6">
              <a:alpha val="75690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Frame and Drive Redesign</a:t>
            </a:r>
          </a:p>
          <a:p>
            <a:pPr marL="115888" marR="0" lvl="0" indent="-1158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Redesign </a:t>
            </a:r>
            <a:r>
              <a:rPr lang="en-US" b="1" dirty="0" smtClean="0">
                <a:solidFill>
                  <a:schemeClr val="tx1"/>
                </a:solidFill>
              </a:rPr>
              <a:t>original </a:t>
            </a:r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opter </a:t>
            </a:r>
            <a:r>
              <a:rPr lang="en-US" b="1" dirty="0">
                <a:solidFill>
                  <a:schemeClr val="tx1"/>
                </a:solidFill>
              </a:rPr>
              <a:t>to use less </a:t>
            </a:r>
            <a:r>
              <a:rPr lang="en-US" b="1" dirty="0" smtClean="0">
                <a:solidFill>
                  <a:schemeClr val="tx1"/>
                </a:solidFill>
              </a:rPr>
              <a:t>current</a:t>
            </a:r>
            <a:endParaRPr lang="en-US" b="1" dirty="0">
              <a:solidFill>
                <a:schemeClr val="tx1"/>
              </a:solidFill>
            </a:endParaRP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Research</a:t>
            </a:r>
          </a:p>
          <a:p>
            <a:pPr marL="342900" lvl="1" indent="-1031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Optimum </a:t>
            </a:r>
            <a:r>
              <a:rPr lang="en-US" b="1" dirty="0" smtClean="0">
                <a:solidFill>
                  <a:schemeClr val="tx1"/>
                </a:solidFill>
              </a:rPr>
              <a:t>drive combination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differences </a:t>
            </a:r>
            <a:r>
              <a:rPr lang="en-US" b="1" dirty="0">
                <a:solidFill>
                  <a:schemeClr val="tx1"/>
                </a:solidFill>
              </a:rPr>
              <a:t>in </a:t>
            </a:r>
            <a:r>
              <a:rPr lang="en-US" b="1" dirty="0" smtClean="0">
                <a:solidFill>
                  <a:schemeClr val="tx1"/>
                </a:solidFill>
              </a:rPr>
              <a:t>battery </a:t>
            </a:r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hemistry </a:t>
            </a:r>
            <a:r>
              <a:rPr lang="en-US" b="1" dirty="0">
                <a:solidFill>
                  <a:schemeClr val="tx1"/>
                </a:solidFill>
              </a:rPr>
              <a:t>and </a:t>
            </a:r>
            <a:r>
              <a:rPr lang="en-US" b="1" dirty="0" smtClean="0">
                <a:solidFill>
                  <a:schemeClr val="tx1"/>
                </a:solidFill>
              </a:rPr>
              <a:t>voltage</a:t>
            </a:r>
            <a:endParaRPr lang="en-US" b="1" dirty="0">
              <a:solidFill>
                <a:schemeClr val="tx1"/>
              </a:solidFill>
            </a:endParaRP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Brainstorm</a:t>
            </a:r>
          </a:p>
          <a:p>
            <a:pPr marL="342900" lvl="1" indent="-1031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How to test motor, propellers and batteries</a:t>
            </a:r>
          </a:p>
          <a:p>
            <a:pPr marL="342900" lvl="1" indent="-1031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Decrease </a:t>
            </a:r>
            <a:r>
              <a:rPr lang="en-US" b="1" dirty="0" smtClean="0">
                <a:solidFill>
                  <a:schemeClr val="tx1"/>
                </a:solidFill>
              </a:rPr>
              <a:t>weight</a:t>
            </a:r>
            <a:endParaRPr lang="en-US" b="1" dirty="0">
              <a:solidFill>
                <a:schemeClr val="tx1"/>
              </a:solidFill>
            </a:endParaRP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Implementation</a:t>
            </a:r>
          </a:p>
          <a:p>
            <a:pPr marL="342900" lvl="1" indent="-1031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Testing motor, propeller and battery combinations on fabricated “test rig”</a:t>
            </a:r>
          </a:p>
          <a:p>
            <a:pPr marL="342900" lvl="1" indent="-1031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Optimize frame geometry and weight</a:t>
            </a: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Build a Prototype</a:t>
            </a:r>
          </a:p>
          <a:p>
            <a:pPr marL="115888" lvl="0" indent="-1158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Test and Redesign</a:t>
            </a:r>
          </a:p>
          <a:p>
            <a:pPr marL="342900" lvl="1" indent="-1031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Testing- Roughly </a:t>
            </a:r>
            <a:r>
              <a:rPr lang="en-US" b="1" dirty="0" smtClean="0">
                <a:solidFill>
                  <a:schemeClr val="tx1"/>
                </a:solidFill>
              </a:rPr>
              <a:t>twice </a:t>
            </a:r>
            <a:r>
              <a:rPr lang="en-US" b="1" dirty="0">
                <a:solidFill>
                  <a:schemeClr val="tx1"/>
                </a:solidFill>
              </a:rPr>
              <a:t>as </a:t>
            </a:r>
            <a:r>
              <a:rPr lang="en-US" b="1" dirty="0" smtClean="0">
                <a:solidFill>
                  <a:schemeClr val="tx1"/>
                </a:solidFill>
              </a:rPr>
              <a:t>efficient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(new drive </a:t>
            </a:r>
            <a:r>
              <a:rPr lang="en-US" b="1" dirty="0">
                <a:solidFill>
                  <a:schemeClr val="tx1"/>
                </a:solidFill>
              </a:rPr>
              <a:t>lifts twice as much weight with same electrical input)</a:t>
            </a:r>
          </a:p>
          <a:p>
            <a:pPr marL="342900" lvl="1" indent="-103188" rtl="0">
              <a:lnSpc>
                <a:spcPct val="115000"/>
              </a:lnSpc>
              <a:buSzPct val="100000"/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Redesign- Further </a:t>
            </a:r>
            <a:r>
              <a:rPr lang="en-US" b="1" dirty="0" smtClean="0">
                <a:solidFill>
                  <a:schemeClr val="tx1"/>
                </a:solidFill>
              </a:rPr>
              <a:t>research </a:t>
            </a:r>
            <a:r>
              <a:rPr lang="en-US" b="1" dirty="0">
                <a:solidFill>
                  <a:schemeClr val="tx1"/>
                </a:solidFill>
              </a:rPr>
              <a:t>d</a:t>
            </a:r>
            <a:r>
              <a:rPr lang="en-US" b="1" dirty="0" smtClean="0">
                <a:solidFill>
                  <a:schemeClr val="tx1"/>
                </a:solidFill>
              </a:rPr>
              <a:t>rive efficiency</a:t>
            </a:r>
            <a:endParaRPr lang="en-US" b="1" dirty="0">
              <a:solidFill>
                <a:schemeClr val="tx1"/>
              </a:solidFill>
            </a:endParaRPr>
          </a:p>
          <a:p>
            <a:endParaRPr b="1" dirty="0"/>
          </a:p>
          <a:p>
            <a:endParaRPr b="1" dirty="0"/>
          </a:p>
          <a:p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637001" y="1995436"/>
            <a:ext cx="3278399" cy="2458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6651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2000"/>
                <a:lumOff val="58000"/>
              </a:schemeClr>
            </a:gs>
            <a:gs pos="100000">
              <a:schemeClr val="accent1">
                <a:lumMod val="88000"/>
                <a:lumOff val="12000"/>
              </a:schemeClr>
            </a:gs>
          </a:gsLst>
          <a:lin ang="5400000" scaled="1"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51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3000"/>
              <a:t>Sample Motor Efficiency Test Data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76200" y="5209549"/>
            <a:ext cx="2826299" cy="1178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dirty="0"/>
              <a:t>Testing:</a:t>
            </a:r>
          </a:p>
          <a:p>
            <a:pPr marL="457200" lvl="0" indent="-3175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/>
              <a:t>3 motors</a:t>
            </a:r>
          </a:p>
          <a:p>
            <a:pPr marL="457200" lvl="0" indent="-3175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/>
              <a:t>5 propeller sizes</a:t>
            </a:r>
          </a:p>
          <a:p>
            <a:pPr marL="457200" lvl="0" indent="-3175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/>
              <a:t>2 battery voltages</a:t>
            </a:r>
          </a:p>
          <a:p>
            <a:pPr marL="457200" lvl="0" indent="-3175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/>
              <a:t>Total of 30 Combinations</a:t>
            </a:r>
          </a:p>
          <a:p>
            <a:endParaRPr dirty="0"/>
          </a:p>
          <a:p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733800" y="951000"/>
            <a:ext cx="4964500" cy="5221200"/>
          </a:xfrm>
          <a:prstGeom prst="rect">
            <a:avLst/>
          </a:prstGeom>
        </p:spPr>
      </p:pic>
      <p:pic>
        <p:nvPicPr>
          <p:cNvPr id="6" name="Picture 5" descr="Screen Shot 2014-04-03 at 9.23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762000"/>
            <a:ext cx="3232809" cy="4489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accent1">
                <a:lumMod val="75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1219200" y="304800"/>
            <a:ext cx="6705599" cy="685799"/>
          </a:xfrm>
          <a:prstGeom prst="rect">
            <a:avLst/>
          </a:prstGeom>
          <a:solidFill>
            <a:srgbClr val="BFBFBF">
              <a:alpha val="39607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2800" b="1" i="0" u="none" strike="noStrike" cap="non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Controller (</a:t>
            </a:r>
            <a:r>
              <a:rPr lang="en-US" sz="2800" b="1"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en-US" sz="2800" b="1" i="0" u="none" strike="noStrike" cap="non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Brain)</a:t>
            </a:r>
          </a:p>
        </p:txBody>
      </p:sp>
      <p:grpSp>
        <p:nvGrpSpPr>
          <p:cNvPr id="156" name="Shape 156"/>
          <p:cNvGrpSpPr/>
          <p:nvPr/>
        </p:nvGrpSpPr>
        <p:grpSpPr>
          <a:xfrm>
            <a:off x="362668" y="5376688"/>
            <a:ext cx="4363902" cy="1124997"/>
            <a:chOff x="0" y="0"/>
            <a:chExt cx="2147483647" cy="2147483647"/>
          </a:xfrm>
        </p:grpSpPr>
        <p:sp>
          <p:nvSpPr>
            <p:cNvPr id="157" name="Shape 157"/>
            <p:cNvSpPr/>
            <p:nvPr/>
          </p:nvSpPr>
          <p:spPr>
            <a:xfrm>
              <a:off x="0" y="40409881"/>
              <a:ext cx="543195825" cy="206377883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1842401053" y="0"/>
              <a:ext cx="305082593" cy="214748364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</p:grp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533401" y="1364700"/>
            <a:ext cx="3962399" cy="3816900"/>
          </a:xfrm>
          <a:prstGeom prst="rect">
            <a:avLst/>
          </a:prstGeom>
          <a:solidFill>
            <a:srgbClr val="A6A6A6">
              <a:alpha val="49803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r>
              <a:rPr lang="en-US" sz="19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sensors used </a:t>
            </a:r>
            <a:r>
              <a:rPr lang="en-US" sz="1900" dirty="0" smtClean="0">
                <a:solidFill>
                  <a:schemeClr val="dk1"/>
                </a:solidFill>
              </a:rPr>
              <a:t>in </a:t>
            </a:r>
            <a:r>
              <a:rPr lang="en-US" sz="19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flight control</a:t>
            </a:r>
            <a:r>
              <a:rPr lang="en-US" sz="1900" dirty="0" smtClean="0">
                <a:solidFill>
                  <a:schemeClr val="dk1"/>
                </a:solidFill>
              </a:rPr>
              <a:t>:</a:t>
            </a:r>
            <a:endParaRPr lang="en-US" sz="19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GPS</a:t>
            </a:r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Barometer</a:t>
            </a:r>
            <a:endParaRPr lang="en-US" sz="180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Accelerometer and Gyroscopes</a:t>
            </a:r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Battery Voltage and Current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sensors, the flight controller stabilizes the vehicle and adjusts accordingly to the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pilot’s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commands.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controller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smtClean="0">
                <a:solidFill>
                  <a:schemeClr val="dk1"/>
                </a:solidFill>
              </a:rPr>
              <a:t>is </a:t>
            </a:r>
            <a:r>
              <a:rPr lang="en-US" sz="2000" dirty="0">
                <a:solidFill>
                  <a:schemeClr val="dk1"/>
                </a:solidFill>
              </a:rPr>
              <a:t>better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endParaRPr dirty="0"/>
          </a:p>
          <a:p>
            <a:endParaRPr dirty="0"/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5029200" y="3733800"/>
            <a:ext cx="3541800" cy="22097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5029200" y="1371600"/>
            <a:ext cx="3541800" cy="2362200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extBox 1"/>
          <p:cNvSpPr txBox="1"/>
          <p:nvPr/>
        </p:nvSpPr>
        <p:spPr>
          <a:xfrm>
            <a:off x="5202622" y="3884711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APM 2.6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2398811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DJI NAZA A2</a:t>
            </a:r>
            <a:endParaRPr lang="en-US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gradFill>
          <a:gsLst>
            <a:gs pos="0">
              <a:schemeClr val="accent1">
                <a:lumMod val="75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7200" y="3681400"/>
            <a:ext cx="2700624" cy="2033600"/>
          </a:xfrm>
          <a:prstGeom prst="rect">
            <a:avLst/>
          </a:prstGeom>
        </p:spPr>
      </p:pic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219200" y="304800"/>
            <a:ext cx="6705599" cy="685799"/>
          </a:xfrm>
          <a:prstGeom prst="rect">
            <a:avLst/>
          </a:prstGeom>
          <a:solidFill>
            <a:srgbClr val="A6A6A6">
              <a:alpha val="69803"/>
            </a:srgbClr>
          </a:solidFill>
          <a:ln w="19050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US" sz="2800" b="1" i="0" u="none" strike="noStrike" cap="none" baseline="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</a:t>
            </a:r>
          </a:p>
        </p:txBody>
      </p:sp>
      <p:grpSp>
        <p:nvGrpSpPr>
          <p:cNvPr id="168" name="Shape 168"/>
          <p:cNvGrpSpPr/>
          <p:nvPr/>
        </p:nvGrpSpPr>
        <p:grpSpPr>
          <a:xfrm>
            <a:off x="621656" y="5562600"/>
            <a:ext cx="7900689" cy="1124997"/>
            <a:chOff x="0" y="0"/>
            <a:chExt cx="2147483647" cy="2147483647"/>
          </a:xfrm>
        </p:grpSpPr>
        <p:sp>
          <p:nvSpPr>
            <p:cNvPr id="169" name="Shape 169"/>
            <p:cNvSpPr/>
            <p:nvPr/>
          </p:nvSpPr>
          <p:spPr>
            <a:xfrm>
              <a:off x="0" y="44132651"/>
              <a:ext cx="300031223" cy="206377883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987530397" y="0"/>
              <a:ext cx="168510690" cy="214748364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1855672456" y="217316155"/>
              <a:ext cx="291811190" cy="172029605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6">
                <a:alphaModFix amt="50000"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endParaRPr/>
            </a:p>
          </p:txBody>
        </p:sp>
      </p:grpSp>
      <p:pic>
        <p:nvPicPr>
          <p:cNvPr id="172" name="Shape 17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60950" y="1099775"/>
            <a:ext cx="3280499" cy="1744061"/>
          </a:xfrm>
          <a:prstGeom prst="rect">
            <a:avLst/>
          </a:prstGeom>
        </p:spPr>
      </p:pic>
      <p:pic>
        <p:nvPicPr>
          <p:cNvPr id="174" name="Shape 174"/>
          <p:cNvPicPr preferRelativeResize="0"/>
          <p:nvPr/>
        </p:nvPicPr>
        <p:blipFill rotWithShape="1">
          <a:blip r:embed="rId8"/>
          <a:srcRect t="12128" b="16104"/>
          <a:stretch/>
        </p:blipFill>
        <p:spPr>
          <a:xfrm>
            <a:off x="6061825" y="3958142"/>
            <a:ext cx="2569500" cy="1750200"/>
          </a:xfrm>
          <a:prstGeom prst="rect">
            <a:avLst/>
          </a:prstGeom>
        </p:spPr>
      </p:pic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001243" y="1179129"/>
            <a:ext cx="2120150" cy="929226"/>
          </a:xfrm>
          <a:prstGeom prst="rect">
            <a:avLst/>
          </a:prstGeom>
          <a:solidFill>
            <a:srgbClr val="A6A6A6">
              <a:alpha val="49803"/>
            </a:srgbClr>
          </a:solidFill>
          <a:ln w="19050" cap="flat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latin typeface="Arial"/>
                <a:ea typeface="Arial"/>
                <a:cs typeface="Arial"/>
                <a:sym typeface="Arial"/>
              </a:rPr>
              <a:t>Motor: 120g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dirty="0"/>
              <a:t>SunnySky </a:t>
            </a:r>
            <a:r>
              <a:rPr lang="en-US" sz="1800" dirty="0" smtClean="0"/>
              <a:t>4108 </a:t>
            </a:r>
            <a:r>
              <a:rPr lang="en-US" sz="1800" dirty="0"/>
              <a:t>390kv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533400" y="2983644"/>
            <a:ext cx="3806700" cy="457200"/>
          </a:xfrm>
          <a:prstGeom prst="rect">
            <a:avLst/>
          </a:prstGeom>
          <a:solidFill>
            <a:srgbClr val="A6A6A6">
              <a:alpha val="49803"/>
            </a:srgbClr>
          </a:solidFill>
          <a:ln w="19050" cap="rnd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latin typeface="Arial"/>
                <a:ea typeface="Arial"/>
                <a:cs typeface="Arial"/>
                <a:sym typeface="Arial"/>
              </a:rPr>
              <a:t>Propeller: 25g </a:t>
            </a:r>
            <a:r>
              <a:rPr lang="en-US" sz="1800" b="0" i="0" u="none" strike="noStrike" cap="none" baseline="0" dirty="0">
                <a:latin typeface="Arial"/>
                <a:ea typeface="Arial"/>
                <a:cs typeface="Arial"/>
                <a:sym typeface="Arial"/>
              </a:rPr>
              <a:t>CF 18</a:t>
            </a:r>
            <a:r>
              <a:rPr lang="en-US" sz="1800" dirty="0"/>
              <a:t>” CW/CWW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4874783" y="3403300"/>
            <a:ext cx="4058700" cy="457200"/>
          </a:xfrm>
          <a:prstGeom prst="rect">
            <a:avLst/>
          </a:prstGeom>
          <a:solidFill>
            <a:srgbClr val="A6A6A6">
              <a:alpha val="49803"/>
            </a:srgbClr>
          </a:solidFill>
          <a:ln w="19050" cap="rnd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latin typeface="Arial"/>
                <a:ea typeface="Arial"/>
                <a:cs typeface="Arial"/>
                <a:sym typeface="Arial"/>
              </a:rPr>
              <a:t>ESC: 25g </a:t>
            </a:r>
            <a:r>
              <a:rPr lang="en-US" sz="2000" b="0" i="0" u="none" strike="noStrike" cap="none" baseline="0" dirty="0" err="1">
                <a:latin typeface="Arial"/>
                <a:ea typeface="Arial"/>
                <a:cs typeface="Arial"/>
                <a:sym typeface="Arial"/>
              </a:rPr>
              <a:t>iPeaka</a:t>
            </a:r>
            <a:r>
              <a:rPr lang="en-US" sz="2000" b="0" i="0" u="none" strike="noStrike" cap="none" baseline="0" dirty="0">
                <a:latin typeface="Arial"/>
                <a:ea typeface="Arial"/>
                <a:cs typeface="Arial"/>
                <a:sym typeface="Arial"/>
              </a:rPr>
              <a:t>, Quattro, Afro</a:t>
            </a:r>
          </a:p>
          <a:p>
            <a:endParaRPr dirty="0"/>
          </a:p>
        </p:txBody>
      </p:sp>
      <p:cxnSp>
        <p:nvCxnSpPr>
          <p:cNvPr id="178" name="Shape 178"/>
          <p:cNvCxnSpPr>
            <a:endCxn id="176" idx="0"/>
          </p:cNvCxnSpPr>
          <p:nvPr/>
        </p:nvCxnSpPr>
        <p:spPr>
          <a:xfrm>
            <a:off x="2133600" y="1971805"/>
            <a:ext cx="303150" cy="101183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" name="Shape 180"/>
          <p:cNvCxnSpPr>
            <a:endCxn id="177" idx="2"/>
          </p:cNvCxnSpPr>
          <p:nvPr/>
        </p:nvCxnSpPr>
        <p:spPr>
          <a:xfrm rot="10800000">
            <a:off x="6904133" y="3860500"/>
            <a:ext cx="393299" cy="5625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1" name="Shape 181"/>
          <p:cNvSpPr txBox="1"/>
          <p:nvPr/>
        </p:nvSpPr>
        <p:spPr>
          <a:xfrm>
            <a:off x="2726750" y="4558600"/>
            <a:ext cx="2988250" cy="699200"/>
          </a:xfrm>
          <a:prstGeom prst="rect">
            <a:avLst/>
          </a:prstGeom>
          <a:solidFill>
            <a:srgbClr val="A6A6A6">
              <a:alpha val="49800"/>
            </a:srgbClr>
          </a:solidFill>
          <a:ln w="19050" cap="rnd">
            <a:solidFill>
              <a:srgbClr val="26262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900" tIns="88900" rIns="88900" bIns="889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dirty="0"/>
              <a:t>Lithium Ion Polymer Battery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dirty="0"/>
              <a:t>3s 11.1Vnom 6.4Ah 400g</a:t>
            </a:r>
          </a:p>
        </p:txBody>
      </p:sp>
      <p:cxnSp>
        <p:nvCxnSpPr>
          <p:cNvPr id="182" name="Shape 182"/>
          <p:cNvCxnSpPr/>
          <p:nvPr/>
        </p:nvCxnSpPr>
        <p:spPr>
          <a:xfrm>
            <a:off x="2568349" y="3860500"/>
            <a:ext cx="1472999" cy="8504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50" name="Picture 2" descr="http://i01.i.aliimg.com/wsphoto/v1/1418977921_1/Sunnysky-X4108S-font-b-KV-b-font-380-480-600-multi-rotor-copter-font-b-brushless.jpg_220x2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01008" y="102431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179" name="Shape 179"/>
          <p:cNvCxnSpPr/>
          <p:nvPr/>
        </p:nvCxnSpPr>
        <p:spPr>
          <a:xfrm flipH="1" flipV="1">
            <a:off x="5334000" y="1971805"/>
            <a:ext cx="1814544" cy="182324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620</Words>
  <Application>Microsoft Macintosh PowerPoint</Application>
  <PresentationFormat>On-screen Show (4:3)</PresentationFormat>
  <Paragraphs>127</Paragraphs>
  <Slides>12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2_Office Theme</vt:lpstr>
      <vt:lpstr>Slide 1</vt:lpstr>
      <vt:lpstr>Overview</vt:lpstr>
      <vt:lpstr>Our Mission and Motivation</vt:lpstr>
      <vt:lpstr>Proposed UAV: The Quad-Copter </vt:lpstr>
      <vt:lpstr>Design Process</vt:lpstr>
      <vt:lpstr>Re-Design Process</vt:lpstr>
      <vt:lpstr>Sample Motor Efficiency Test Data</vt:lpstr>
      <vt:lpstr>Flight Controller (The Brain)</vt:lpstr>
      <vt:lpstr>Drive</vt:lpstr>
      <vt:lpstr>Sensors and Applications</vt:lpstr>
      <vt:lpstr>Summary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UAV Design, Manufacture and Applications NASA Space Grant Undergraduate Research Internship Symposium</dc:title>
  <dc:creator>mike</dc:creator>
  <cp:lastModifiedBy>Nick Patzke</cp:lastModifiedBy>
  <cp:revision>22</cp:revision>
  <dcterms:created xsi:type="dcterms:W3CDTF">2014-04-04T19:48:47Z</dcterms:created>
  <dcterms:modified xsi:type="dcterms:W3CDTF">2014-04-04T19:51:34Z</dcterms:modified>
</cp:coreProperties>
</file>